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9" r:id="rId12"/>
    <p:sldId id="265" r:id="rId13"/>
    <p:sldId id="268" r:id="rId14"/>
    <p:sldId id="266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B6120"/>
    <a:srgbClr val="FDD220"/>
    <a:srgbClr val="F5F3CF"/>
    <a:srgbClr val="EAD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3" autoAdjust="0"/>
  </p:normalViewPr>
  <p:slideViewPr>
    <p:cSldViewPr snapToGrid="0" snapToObjects="1">
      <p:cViewPr>
        <p:scale>
          <a:sx n="99" d="100"/>
          <a:sy n="99" d="100"/>
        </p:scale>
        <p:origin x="-1256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gaudet:IBM:output:event_data:adaptation:OVERHE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gaudet:IBM:output:event_data:adaptation:OVERHE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COMPARE!$K$9</c:f>
              <c:strCache>
                <c:ptCount val="1"/>
                <c:pt idx="0">
                  <c:v>genome</c:v>
                </c:pt>
              </c:strCache>
            </c:strRef>
          </c:tx>
          <c:invertIfNegative val="0"/>
          <c:cat>
            <c:numRef>
              <c:f>COMPARE!$L$8:$R$8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</c:numCache>
            </c:numRef>
          </c:cat>
          <c:val>
            <c:numRef>
              <c:f>COMPARE!$L$9:$R$9</c:f>
              <c:numCache>
                <c:formatCode>0%</c:formatCode>
                <c:ptCount val="7"/>
                <c:pt idx="0">
                  <c:v>0.0153862390925079</c:v>
                </c:pt>
                <c:pt idx="1">
                  <c:v>0.0150330610252924</c:v>
                </c:pt>
                <c:pt idx="2">
                  <c:v>0.0326955992216371</c:v>
                </c:pt>
                <c:pt idx="3">
                  <c:v>0.0694222142703146</c:v>
                </c:pt>
                <c:pt idx="4">
                  <c:v>0.117445079981174</c:v>
                </c:pt>
                <c:pt idx="5">
                  <c:v>0.0960076074139922</c:v>
                </c:pt>
                <c:pt idx="6">
                  <c:v>0.0488938948204496</c:v>
                </c:pt>
              </c:numCache>
            </c:numRef>
          </c:val>
        </c:ser>
        <c:ser>
          <c:idx val="1"/>
          <c:order val="1"/>
          <c:tx>
            <c:strRef>
              <c:f>COMPARE!$K$10</c:f>
              <c:strCache>
                <c:ptCount val="1"/>
                <c:pt idx="0">
                  <c:v>vacation_high</c:v>
                </c:pt>
              </c:strCache>
            </c:strRef>
          </c:tx>
          <c:invertIfNegative val="0"/>
          <c:cat>
            <c:numRef>
              <c:f>COMPARE!$L$8:$R$8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</c:numCache>
            </c:numRef>
          </c:cat>
          <c:val>
            <c:numRef>
              <c:f>COMPARE!$L$10:$R$10</c:f>
              <c:numCache>
                <c:formatCode>0%</c:formatCode>
                <c:ptCount val="7"/>
                <c:pt idx="0">
                  <c:v>0.0094564157842308</c:v>
                </c:pt>
                <c:pt idx="1">
                  <c:v>0.00772875527274567</c:v>
                </c:pt>
                <c:pt idx="2">
                  <c:v>0.0829869395804513</c:v>
                </c:pt>
                <c:pt idx="3">
                  <c:v>0.359269659183157</c:v>
                </c:pt>
                <c:pt idx="4">
                  <c:v>0.325611988367324</c:v>
                </c:pt>
                <c:pt idx="5">
                  <c:v>0.243654782668617</c:v>
                </c:pt>
                <c:pt idx="6">
                  <c:v>0.2492475003664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818136"/>
        <c:axId val="2059818952"/>
      </c:barChart>
      <c:catAx>
        <c:axId val="205981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9818952"/>
        <c:crosses val="autoZero"/>
        <c:auto val="1"/>
        <c:lblAlgn val="ctr"/>
        <c:lblOffset val="100"/>
        <c:noMultiLvlLbl val="0"/>
      </c:catAx>
      <c:valAx>
        <c:axId val="2059818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59818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COMPARE!$K$9</c:f>
              <c:strCache>
                <c:ptCount val="1"/>
                <c:pt idx="0">
                  <c:v>genome</c:v>
                </c:pt>
              </c:strCache>
            </c:strRef>
          </c:tx>
          <c:invertIfNegative val="0"/>
          <c:cat>
            <c:numRef>
              <c:f>COMPARE!$L$8:$R$8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</c:numCache>
            </c:numRef>
          </c:cat>
          <c:val>
            <c:numRef>
              <c:f>COMPARE!$L$9:$R$9</c:f>
              <c:numCache>
                <c:formatCode>0%</c:formatCode>
                <c:ptCount val="7"/>
                <c:pt idx="0">
                  <c:v>0.0153862390925079</c:v>
                </c:pt>
                <c:pt idx="1">
                  <c:v>0.0150330610252924</c:v>
                </c:pt>
                <c:pt idx="2">
                  <c:v>0.0326955992216371</c:v>
                </c:pt>
                <c:pt idx="3">
                  <c:v>0.0694222142703146</c:v>
                </c:pt>
                <c:pt idx="4">
                  <c:v>0.117445079981174</c:v>
                </c:pt>
                <c:pt idx="5">
                  <c:v>0.0960076074139922</c:v>
                </c:pt>
                <c:pt idx="6">
                  <c:v>0.0488938948204496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472504"/>
        <c:axId val="2060475624"/>
      </c:barChart>
      <c:catAx>
        <c:axId val="206047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0475624"/>
        <c:crosses val="autoZero"/>
        <c:auto val="1"/>
        <c:lblAlgn val="ctr"/>
        <c:lblOffset val="100"/>
        <c:noMultiLvlLbl val="0"/>
      </c:catAx>
      <c:valAx>
        <c:axId val="2060475624"/>
        <c:scaling>
          <c:orientation val="minMax"/>
          <c:max val="0.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0472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i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CF717-47C2-2B42-BA48-16CB7E6ABE9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9D86-E7BA-E343-9D71-E977A5329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8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TM systems seem to give summary statistics; Sometimes this is per thread, sometimes this is just for the whole program.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isn’t really sufficient when you want to start trying to modify the system to affect performance. This is a very coarse metric.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you care about rates too! Certainly, intuitively you understand a program which runs for 1000 seconds at 1 abort/second differently than a program which runs for 1 second, but incurs 1000 aborts/ second.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6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Probe effects can be small… but also can be big.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want to do adaptation.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60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what’s going on is very</a:t>
            </a:r>
            <a:r>
              <a:rPr lang="en-US" baseline="0" dirty="0" smtClean="0"/>
              <a:t> painful without event logging. </a:t>
            </a:r>
          </a:p>
          <a:p>
            <a:endParaRPr lang="en-US" baseline="0" dirty="0" smtClean="0"/>
          </a:p>
          <a:p>
            <a:r>
              <a:rPr lang="en-US" dirty="0" smtClean="0"/>
              <a:t>Suppose</a:t>
            </a:r>
            <a:r>
              <a:rPr lang="en-US" baseline="0" dirty="0" smtClean="0"/>
              <a:t> you’re making a prediction based on some parameter which is supposed to change over program execution: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4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Piggyback on event logs and annotate</a:t>
            </a:r>
            <a:r>
              <a:rPr lang="en-US" baseline="0" dirty="0" smtClean="0"/>
              <a:t> logs with parameter values of interest.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a log of a particular parameter from an adaptation scheme that I was unhappy with the performance of.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Turns out I had set the limit way </a:t>
            </a:r>
            <a:r>
              <a:rPr lang="en-US" baseline="0" smtClean="0"/>
              <a:t>too high!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this morning.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r>
              <a:rPr lang="en-US" baseline="0" dirty="0" smtClean="0"/>
              <a:t> specs!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1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w</a:t>
            </a:r>
            <a:r>
              <a:rPr lang="en-US" baseline="0" dirty="0" smtClean="0"/>
              <a:t>e did was instrument the BG/Q TM runtime,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Offline logs are great, because once you have the logs,</a:t>
            </a:r>
            <a:r>
              <a:rPr lang="en-US" baseline="0" dirty="0" smtClean="0"/>
              <a:t> analysis is limited only to your imagination.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we have this event log, vacation (low) @ 4 threads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snippet of transactional execution.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take those program snippets, and summarize them,</a:t>
            </a:r>
            <a:r>
              <a:rPr lang="en-US" baseline="0" dirty="0" smtClean="0"/>
              <a:t> you can see rates,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most importantly, rates as they change over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Demonstrating</a:t>
            </a:r>
            <a:r>
              <a:rPr lang="en-US" baseline="0" dirty="0" smtClean="0"/>
              <a:t> which transactions are active in genome; Six static transactions, all but one don’t come into play until last 6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execution.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(different than last, but you can see perhaps where RB spike comes from).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also gather</a:t>
            </a:r>
            <a:r>
              <a:rPr lang="en-US" baseline="0" dirty="0" smtClean="0"/>
              <a:t> real transaction length distributions and plot them.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different TX from </a:t>
            </a:r>
            <a:r>
              <a:rPr lang="en-US" baseline="0" dirty="0" err="1" smtClean="0"/>
              <a:t>geneome</a:t>
            </a:r>
            <a:r>
              <a:rPr lang="en-US" baseline="0" dirty="0" smtClean="0"/>
              <a:t>, 1 thread. This prevented us from going down a bad road of trying to model transaction lengths as normal distributions. </a:t>
            </a:r>
            <a:r>
              <a:rPr lang="en-US" baseline="0" dirty="0" smtClean="0">
                <a:sym typeface="Wingdings"/>
              </a:rPr>
              <a:t> can extract same data @ 64 threads (messier).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pay attention sometimes when comparing these charts</a:t>
            </a:r>
          </a:p>
          <a:p>
            <a:endParaRPr lang="en-US" dirty="0" smtClean="0"/>
          </a:p>
          <a:p>
            <a:r>
              <a:rPr lang="en-US" dirty="0" smtClean="0"/>
              <a:t>Look</a:t>
            </a:r>
            <a:r>
              <a:rPr lang="en-US" baseline="0" dirty="0" smtClean="0"/>
              <a:t> fairly similar in both cases: Both are genome, 16 threads. But one, if you look at the x axis, takes a lot longer… Turns out what we’re seeing is a begin rate in SR mode that’s half of the begin rate in LR mode.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59D86-E7BA-E343-9D71-E977A5329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0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6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9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B9EA-7A1A-D941-BAF6-2B887527A6BB}" type="datetimeFigureOut">
              <a:rPr lang="en-US" smtClean="0"/>
              <a:t>2012-09-21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DAA9-AE77-4640-9497-E87A162E4E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UA-COLOU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" y="65145"/>
            <a:ext cx="894632" cy="2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Transactional Event Profiling in a Best Effort HTM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Matthew Gaudet </a:t>
            </a:r>
          </a:p>
          <a:p>
            <a:r>
              <a:rPr lang="en-US" dirty="0" smtClean="0"/>
              <a:t>Supervisor: José Nelson </a:t>
            </a:r>
            <a:r>
              <a:rPr lang="en-US" dirty="0" err="1" smtClean="0"/>
              <a:t>Amaral</a:t>
            </a:r>
            <a:r>
              <a:rPr lang="en-US" dirty="0" smtClean="0"/>
              <a:t> (University of Alberta) </a:t>
            </a:r>
          </a:p>
          <a:p>
            <a:r>
              <a:rPr lang="en-US" dirty="0" smtClean="0"/>
              <a:t>Collaborators: Amy Wang (IBM Toronto), </a:t>
            </a:r>
            <a:r>
              <a:rPr lang="en-US" dirty="0" err="1" smtClean="0"/>
              <a:t>Peng</a:t>
            </a:r>
            <a:r>
              <a:rPr lang="en-US" dirty="0" smtClean="0"/>
              <a:t> Wu (IBM TJ Watson)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matter</a:t>
            </a:r>
            <a:endParaRPr lang="en-US" dirty="0"/>
          </a:p>
        </p:txBody>
      </p:sp>
      <p:pic>
        <p:nvPicPr>
          <p:cNvPr id="3" name="Picture 2" descr="genome_log.16_b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9344" r="9785" b="5449"/>
          <a:stretch/>
        </p:blipFill>
        <p:spPr>
          <a:xfrm>
            <a:off x="0" y="1797885"/>
            <a:ext cx="4595191" cy="346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enome_log.16_big_sr_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9344" r="8649" b="5448"/>
          <a:stretch/>
        </p:blipFill>
        <p:spPr>
          <a:xfrm>
            <a:off x="4595190" y="1797886"/>
            <a:ext cx="4652274" cy="346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27496" y="5707568"/>
            <a:ext cx="178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venir Book"/>
                <a:cs typeface="Avenir Book"/>
              </a:rPr>
              <a:t>LR Mode</a:t>
            </a:r>
            <a:endParaRPr lang="en-US" sz="3000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134" y="5707568"/>
            <a:ext cx="178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/>
                <a:cs typeface="Avenir Book"/>
              </a:rPr>
              <a:t>S</a:t>
            </a:r>
            <a:r>
              <a:rPr lang="en-US" sz="3000" dirty="0" smtClean="0">
                <a:latin typeface="Avenir Book"/>
                <a:cs typeface="Avenir Book"/>
              </a:rPr>
              <a:t>R Mode</a:t>
            </a:r>
            <a:endParaRPr lang="en-US" sz="30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7649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 effects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836815"/>
              </p:ext>
            </p:extLst>
          </p:nvPr>
        </p:nvGraphicFramePr>
        <p:xfrm>
          <a:off x="457200" y="1417637"/>
          <a:ext cx="8229600" cy="462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573479"/>
              </p:ext>
            </p:extLst>
          </p:nvPr>
        </p:nvGraphicFramePr>
        <p:xfrm>
          <a:off x="457200" y="1417638"/>
          <a:ext cx="8229600" cy="462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180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this</a:t>
            </a:r>
            <a:endParaRPr lang="en-US" dirty="0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2891408" y="3157681"/>
            <a:ext cx="3403556" cy="1058768"/>
          </a:xfrm>
          <a:prstGeom prst="rect">
            <a:avLst/>
          </a:prstGeom>
          <a:solidFill>
            <a:srgbClr val="6CB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7967" tIns="188984" rIns="377967" bIns="188984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4400" b="1">
                <a:solidFill>
                  <a:schemeClr val="bg1"/>
                </a:solidFill>
                <a:latin typeface="Calibri" charset="0"/>
              </a:rPr>
              <a:t>When? </a:t>
            </a:r>
            <a:endParaRPr lang="en-US" sz="44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3844" y="4310472"/>
            <a:ext cx="2168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 little?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2648" y="4310472"/>
            <a:ext cx="21681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Too Much? 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Bad performance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417638"/>
            <a:ext cx="671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Book"/>
                <a:cs typeface="Avenir Book"/>
              </a:rPr>
              <a:t>Want to improve performance on BG/Q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3844" y="2268008"/>
            <a:ext cx="593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Book"/>
                <a:cs typeface="Avenir Book"/>
              </a:rPr>
              <a:t>(Judicious) </a:t>
            </a:r>
            <a:r>
              <a:rPr lang="en-US" sz="3600" b="1" dirty="0" smtClean="0">
                <a:latin typeface="Avenir Book"/>
                <a:cs typeface="Avenir Book"/>
              </a:rPr>
              <a:t>Serialization</a:t>
            </a:r>
            <a:endParaRPr lang="en-US" sz="3600" b="1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701" y="5849423"/>
            <a:ext cx="536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venir Book"/>
                <a:cs typeface="Avenir Book"/>
              </a:rPr>
              <a:t>Solution: </a:t>
            </a:r>
            <a:r>
              <a:rPr lang="en-US" sz="2800" dirty="0" smtClean="0">
                <a:latin typeface="Avenir Book"/>
                <a:cs typeface="Avenir Book"/>
              </a:rPr>
              <a:t>Runtime Adaptation</a:t>
            </a:r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904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What’s going on? </a:t>
            </a:r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2668470" y="1860014"/>
            <a:ext cx="3758951" cy="3732856"/>
          </a:xfrm>
          <a:prstGeom prst="smileyFace">
            <a:avLst>
              <a:gd name="adj" fmla="val -46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73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1692228" y="1372095"/>
            <a:ext cx="340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latin typeface="Calibri" charset="0"/>
                <a:cs typeface="Calibri" charset="0"/>
              </a:rPr>
              <a:t>Correct decisions requires dynamic information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1681071" y="1932516"/>
            <a:ext cx="3403556" cy="1761473"/>
          </a:xfrm>
          <a:prstGeom prst="roundRect">
            <a:avLst>
              <a:gd name="adj" fmla="val 7042"/>
            </a:avLst>
          </a:prstGeom>
          <a:solidFill>
            <a:srgbClr val="DEE3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04" tIns="48002" rIns="96004" bIns="48002" anchor="ctr"/>
          <a:lstStyle/>
          <a:p>
            <a:endParaRPr lang="en-US" sz="800">
              <a:latin typeface="Calibri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endParaRPr lang="en-US" dirty="0"/>
          </a:p>
        </p:txBody>
      </p:sp>
      <p:pic>
        <p:nvPicPr>
          <p:cNvPr id="2" name="Picture 1" descr="Screen Shot 2012-09-21 at 10.35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2" y="1346056"/>
            <a:ext cx="7155477" cy="43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zoom and explore log files, like Visualizing Transactions</a:t>
            </a:r>
          </a:p>
          <a:p>
            <a:r>
              <a:rPr lang="en-US" dirty="0" smtClean="0"/>
              <a:t>Support for longer, larger programs: In memory compression, partial log-dumps.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Event Logging provides a useful view of </a:t>
            </a:r>
            <a:r>
              <a:rPr lang="en-US" smtClean="0"/>
              <a:t>transactional execution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7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94511"/>
              </p:ext>
            </p:extLst>
          </p:nvPr>
        </p:nvGraphicFramePr>
        <p:xfrm>
          <a:off x="438463" y="1600200"/>
          <a:ext cx="8248337" cy="12877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3103080"/>
                <a:gridCol w="2081356"/>
                <a:gridCol w="3063901"/>
              </a:tblGrid>
              <a:tr h="6031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Transactions</a:t>
                      </a:r>
                      <a:endParaRPr lang="en-US" sz="3000" b="1" dirty="0"/>
                    </a:p>
                  </a:txBody>
                  <a:tcPr>
                    <a:solidFill>
                      <a:srgbClr val="003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Aborts</a:t>
                      </a:r>
                      <a:endParaRPr lang="en-US" sz="3000" b="1" dirty="0"/>
                    </a:p>
                  </a:txBody>
                  <a:tcPr>
                    <a:solidFill>
                      <a:srgbClr val="003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Serializations</a:t>
                      </a:r>
                      <a:endParaRPr lang="en-US" sz="3000" b="1" dirty="0"/>
                    </a:p>
                  </a:txBody>
                  <a:tcPr>
                    <a:solidFill>
                      <a:srgbClr val="003C68"/>
                    </a:solidFill>
                  </a:tcPr>
                </a:tc>
              </a:tr>
              <a:tr h="68461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1042</a:t>
                      </a:r>
                      <a:endParaRPr lang="en-US" sz="3000" b="1" dirty="0"/>
                    </a:p>
                  </a:txBody>
                  <a:tcPr>
                    <a:solidFill>
                      <a:srgbClr val="DEE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200</a:t>
                      </a:r>
                      <a:endParaRPr lang="en-US" sz="3000" b="1" dirty="0"/>
                    </a:p>
                  </a:txBody>
                  <a:tcPr>
                    <a:solidFill>
                      <a:srgbClr val="DEE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10</a:t>
                      </a:r>
                      <a:endParaRPr lang="en-US" sz="3000" b="1" dirty="0"/>
                    </a:p>
                  </a:txBody>
                  <a:tcPr>
                    <a:solidFill>
                      <a:srgbClr val="DEE3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06115"/>
              </p:ext>
            </p:extLst>
          </p:nvPr>
        </p:nvGraphicFramePr>
        <p:xfrm>
          <a:off x="438462" y="3881052"/>
          <a:ext cx="8248337" cy="12877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4150369"/>
                <a:gridCol w="4097968"/>
              </a:tblGrid>
              <a:tr h="6031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1000 Aborts</a:t>
                      </a:r>
                      <a:endParaRPr lang="en-US" sz="3000" b="1" dirty="0"/>
                    </a:p>
                  </a:txBody>
                  <a:tcPr>
                    <a:solidFill>
                      <a:srgbClr val="003C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1000 Aborts</a:t>
                      </a:r>
                      <a:endParaRPr lang="en-US" sz="3000" b="1" dirty="0"/>
                    </a:p>
                  </a:txBody>
                  <a:tcPr>
                    <a:solidFill>
                      <a:srgbClr val="003C68"/>
                    </a:solidFill>
                  </a:tcPr>
                </a:tc>
              </a:tr>
              <a:tr h="68461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</a:t>
                      </a:r>
                      <a:r>
                        <a:rPr lang="en-US" sz="3000" b="1" baseline="0" dirty="0" smtClean="0"/>
                        <a:t> abort / second</a:t>
                      </a:r>
                      <a:endParaRPr lang="en-US" sz="3000" b="1" dirty="0"/>
                    </a:p>
                  </a:txBody>
                  <a:tcPr>
                    <a:solidFill>
                      <a:srgbClr val="DEE3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1000</a:t>
                      </a:r>
                      <a:r>
                        <a:rPr lang="en-US" sz="3000" b="1" baseline="0" dirty="0" smtClean="0"/>
                        <a:t> aborts / second</a:t>
                      </a:r>
                      <a:endParaRPr lang="en-US" sz="3000" b="1" dirty="0"/>
                    </a:p>
                  </a:txBody>
                  <a:tcPr>
                    <a:solidFill>
                      <a:srgbClr val="DEE3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73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a pair of: </a:t>
            </a:r>
            <a:endParaRPr lang="en-US" dirty="0"/>
          </a:p>
        </p:txBody>
      </p:sp>
      <p:pic>
        <p:nvPicPr>
          <p:cNvPr id="5" name="Picture 4" descr="j02895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97" y="2096472"/>
            <a:ext cx="5084469" cy="3657600"/>
          </a:xfrm>
          <a:prstGeom prst="rect">
            <a:avLst/>
          </a:prstGeom>
        </p:spPr>
      </p:pic>
      <p:pic>
        <p:nvPicPr>
          <p:cNvPr id="4" name="Picture 3" descr="MD00208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84" y="3172917"/>
            <a:ext cx="3121256" cy="1624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8577" y="5754072"/>
            <a:ext cx="619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Book"/>
                <a:cs typeface="Avenir Book"/>
              </a:rPr>
              <a:t>X-Ray Specs</a:t>
            </a:r>
            <a:endParaRPr lang="en-US" sz="4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3251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Profiling</a:t>
            </a:r>
            <a:endParaRPr lang="en-US" dirty="0"/>
          </a:p>
        </p:txBody>
      </p:sp>
      <p:sp>
        <p:nvSpPr>
          <p:cNvPr id="4" name="Multidocument 3"/>
          <p:cNvSpPr/>
          <p:nvPr/>
        </p:nvSpPr>
        <p:spPr>
          <a:xfrm>
            <a:off x="6262346" y="2665840"/>
            <a:ext cx="2155163" cy="2231766"/>
          </a:xfrm>
          <a:prstGeom prst="flowChartMultidocument">
            <a:avLst/>
          </a:prstGeom>
          <a:solidFill>
            <a:srgbClr val="006231"/>
          </a:solidFill>
          <a:ln>
            <a:solidFill>
              <a:srgbClr val="00103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</a:rPr>
              <a:t>Analyzers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48082" y="2856996"/>
            <a:ext cx="2414414" cy="2256769"/>
            <a:chOff x="948082" y="2856996"/>
            <a:chExt cx="2414414" cy="2256769"/>
          </a:xfrm>
        </p:grpSpPr>
        <p:sp>
          <p:nvSpPr>
            <p:cNvPr id="5" name="Right Arrow Callout 4"/>
            <p:cNvSpPr/>
            <p:nvPr/>
          </p:nvSpPr>
          <p:spPr bwMode="auto">
            <a:xfrm>
              <a:off x="948082" y="3595003"/>
              <a:ext cx="2414414" cy="781562"/>
            </a:xfrm>
            <a:prstGeom prst="rightArrowCallout">
              <a:avLst>
                <a:gd name="adj1" fmla="val 36085"/>
                <a:gd name="adj2" fmla="val 36085"/>
                <a:gd name="adj3" fmla="val 25000"/>
                <a:gd name="adj4" fmla="val 82079"/>
              </a:avLst>
            </a:prstGeom>
            <a:solidFill>
              <a:srgbClr val="CB6120"/>
            </a:solidFill>
            <a:ln>
              <a:solidFill>
                <a:srgbClr val="031634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dirty="0">
                  <a:solidFill>
                    <a:srgbClr val="FFFFFF"/>
                  </a:solidFill>
                </a:rPr>
                <a:t>Runtime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48082" y="4376565"/>
              <a:ext cx="1986086" cy="737200"/>
            </a:xfrm>
            <a:prstGeom prst="rect">
              <a:avLst/>
            </a:prstGeom>
            <a:solidFill>
              <a:srgbClr val="CB6120"/>
            </a:solidFill>
            <a:ln>
              <a:solidFill>
                <a:srgbClr val="031634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dirty="0">
                  <a:solidFill>
                    <a:srgbClr val="FFFFFF"/>
                  </a:solidFill>
                </a:rPr>
                <a:t>Hardware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48082" y="2856996"/>
              <a:ext cx="1982329" cy="737200"/>
            </a:xfrm>
            <a:prstGeom prst="rect">
              <a:avLst/>
            </a:prstGeom>
            <a:solidFill>
              <a:srgbClr val="CB6120"/>
            </a:solidFill>
            <a:ln>
              <a:solidFill>
                <a:srgbClr val="031634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dirty="0">
                  <a:solidFill>
                    <a:srgbClr val="FFFFFF"/>
                  </a:solidFill>
                </a:rPr>
                <a:t>Program</a:t>
              </a:r>
            </a:p>
          </p:txBody>
        </p:sp>
      </p:grpSp>
      <p:sp>
        <p:nvSpPr>
          <p:cNvPr id="9" name="Can 8"/>
          <p:cNvSpPr/>
          <p:nvPr/>
        </p:nvSpPr>
        <p:spPr>
          <a:xfrm>
            <a:off x="3464693" y="3271571"/>
            <a:ext cx="1616372" cy="1104994"/>
          </a:xfrm>
          <a:prstGeom prst="can">
            <a:avLst/>
          </a:prstGeom>
          <a:solidFill>
            <a:srgbClr val="FDD220"/>
          </a:solidFill>
          <a:ln>
            <a:solidFill>
              <a:srgbClr val="03364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 File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183262" y="3698244"/>
            <a:ext cx="976887" cy="576694"/>
          </a:xfrm>
          <a:prstGeom prst="rightArrow">
            <a:avLst/>
          </a:prstGeom>
          <a:solidFill>
            <a:srgbClr val="FDD220"/>
          </a:solidFill>
          <a:ln>
            <a:solidFill>
              <a:srgbClr val="03364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Down Ribbon 10"/>
          <p:cNvSpPr/>
          <p:nvPr/>
        </p:nvSpPr>
        <p:spPr bwMode="auto">
          <a:xfrm>
            <a:off x="1104384" y="3618394"/>
            <a:ext cx="1637413" cy="251648"/>
          </a:xfrm>
          <a:prstGeom prst="ribbon">
            <a:avLst/>
          </a:prstGeom>
          <a:solidFill>
            <a:srgbClr val="FDD220"/>
          </a:solidFill>
          <a:ln>
            <a:solidFill>
              <a:srgbClr val="03364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Instrumented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33848" y="1230274"/>
            <a:ext cx="947217" cy="640307"/>
            <a:chOff x="2022897" y="2096472"/>
            <a:chExt cx="5084469" cy="3657600"/>
          </a:xfrm>
        </p:grpSpPr>
        <p:pic>
          <p:nvPicPr>
            <p:cNvPr id="16" name="Picture 15" descr="j028955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897" y="2096472"/>
              <a:ext cx="5084469" cy="3657600"/>
            </a:xfrm>
            <a:prstGeom prst="rect">
              <a:avLst/>
            </a:prstGeom>
          </p:spPr>
        </p:pic>
        <p:pic>
          <p:nvPicPr>
            <p:cNvPr id="17" name="Picture 16" descr="MD00208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384" y="3172917"/>
              <a:ext cx="3121256" cy="1624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8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5729" y="1417638"/>
            <a:ext cx="64789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Limited only by the power of your 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214" y="3137961"/>
            <a:ext cx="8173586" cy="2811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800000"/>
                    </a:gs>
                    <a:gs pos="43000">
                      <a:srgbClr val="CCFFCC"/>
                    </a:gs>
                    <a:gs pos="54000">
                      <a:srgbClr val="008000"/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  <a:gs pos="13000">
                      <a:srgbClr val="FF0000"/>
                    </a:gs>
                    <a:gs pos="27000">
                      <a:srgbClr val="FF6600"/>
                    </a:gs>
                    <a:gs pos="66000">
                      <a:srgbClr val="3366FF"/>
                    </a:gs>
                    <a:gs pos="85000">
                      <a:srgbClr val="0000FF"/>
                    </a:gs>
                  </a:gsLst>
                  <a:lin ang="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  <a:cs typeface="Impact"/>
              </a:rPr>
              <a:t>Imagination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7903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Peeking into execution: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1338" y="6335401"/>
            <a:ext cx="462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50000 cycles = 0.00003125 seconds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vacation_low_4_slice_s10000_e280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1" y="1417638"/>
            <a:ext cx="7074737" cy="442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2-09-21 at 12.14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1205393"/>
            <a:ext cx="2463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25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Rates</a:t>
            </a:r>
            <a:endParaRPr lang="en-US" dirty="0"/>
          </a:p>
        </p:txBody>
      </p:sp>
      <p:pic>
        <p:nvPicPr>
          <p:cNvPr id="3" name="Picture 2" descr="genome_no_8_ev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9" y="1417638"/>
            <a:ext cx="6664453" cy="416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4992" y="5693299"/>
            <a:ext cx="50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Book"/>
                <a:cs typeface="Avenir Book"/>
              </a:rPr>
              <a:t>As they change</a:t>
            </a:r>
            <a:endParaRPr lang="en-US" sz="3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37003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transactions are active?</a:t>
            </a:r>
            <a:endParaRPr lang="en-US" dirty="0"/>
          </a:p>
        </p:txBody>
      </p:sp>
      <p:pic>
        <p:nvPicPr>
          <p:cNvPr id="3" name="Picture 2" descr="genome_log.2_big_sr_10T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78" y="1417639"/>
            <a:ext cx="6350496" cy="476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27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TX Length Distributions</a:t>
            </a:r>
            <a:endParaRPr lang="en-US" dirty="0"/>
          </a:p>
        </p:txBody>
      </p:sp>
      <p:pic>
        <p:nvPicPr>
          <p:cNvPr id="3" name="Picture 2" descr="genome_no_1_16793532_h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899"/>
            <a:ext cx="5045427" cy="315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enome_no_1_16788148_h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28" y="2591126"/>
            <a:ext cx="5922372" cy="370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28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644</Words>
  <Application>Microsoft Macintosh PowerPoint</Application>
  <PresentationFormat>On-screen Show (4:3)</PresentationFormat>
  <Paragraphs>102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Transactional Event Profiling in a Best Effort HTM</vt:lpstr>
      <vt:lpstr>The Story.</vt:lpstr>
      <vt:lpstr>We need a pair of: </vt:lpstr>
      <vt:lpstr>Event Profiling</vt:lpstr>
      <vt:lpstr>Analyzers</vt:lpstr>
      <vt:lpstr>Peeking into execution: </vt:lpstr>
      <vt:lpstr>Seeing Rates</vt:lpstr>
      <vt:lpstr>Which transactions are active?</vt:lpstr>
      <vt:lpstr>Real TX Length Distributions</vt:lpstr>
      <vt:lpstr>Details matter</vt:lpstr>
      <vt:lpstr>Probe effects</vt:lpstr>
      <vt:lpstr>Using this</vt:lpstr>
      <vt:lpstr>Understanding What’s going on? </vt:lpstr>
      <vt:lpstr>Solution: </vt:lpstr>
      <vt:lpstr>Future Work</vt:lpstr>
      <vt:lpstr>Conclusion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Event Profiling in a Best Effort HTM</dc:title>
  <dc:creator>Matthew Gaudet</dc:creator>
  <cp:lastModifiedBy>Matthew Gaudet</cp:lastModifiedBy>
  <cp:revision>33</cp:revision>
  <dcterms:created xsi:type="dcterms:W3CDTF">2012-09-21T03:45:34Z</dcterms:created>
  <dcterms:modified xsi:type="dcterms:W3CDTF">2012-09-21T18:38:40Z</dcterms:modified>
</cp:coreProperties>
</file>